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 id="262" r:id="rId6"/>
    <p:sldId id="258" r:id="rId7"/>
    <p:sldId id="259" r:id="rId8"/>
    <p:sldId id="261" r:id="rId9"/>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2108" y="36"/>
      </p:cViewPr>
      <p:guideLst>
        <p:guide orient="horz" pos="2880"/>
        <p:guide pos="216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2A7770-D26C-4D98-97CE-30E34DA193B0}" type="datetimeFigureOut">
              <a:rPr lang="en-GB" smtClean="0"/>
              <a:pPr/>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C9F0D3-97B9-4E55-9410-F3DCEE3B6ACE}" type="slidenum">
              <a:rPr lang="en-GB" smtClean="0"/>
              <a:pPr/>
              <a:t>‹#›</a:t>
            </a:fld>
            <a:endParaRPr lang="en-GB"/>
          </a:p>
        </p:txBody>
      </p:sp>
    </p:spTree>
    <p:extLst>
      <p:ext uri="{BB962C8B-B14F-4D97-AF65-F5344CB8AC3E}">
        <p14:creationId xmlns:p14="http://schemas.microsoft.com/office/powerpoint/2010/main" val="1009593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2A7770-D26C-4D98-97CE-30E34DA193B0}" type="datetimeFigureOut">
              <a:rPr lang="en-GB" smtClean="0"/>
              <a:pPr/>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C9F0D3-97B9-4E55-9410-F3DCEE3B6ACE}" type="slidenum">
              <a:rPr lang="en-GB" smtClean="0"/>
              <a:pPr/>
              <a:t>‹#›</a:t>
            </a:fld>
            <a:endParaRPr lang="en-GB"/>
          </a:p>
        </p:txBody>
      </p:sp>
    </p:spTree>
    <p:extLst>
      <p:ext uri="{BB962C8B-B14F-4D97-AF65-F5344CB8AC3E}">
        <p14:creationId xmlns:p14="http://schemas.microsoft.com/office/powerpoint/2010/main" val="4189902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2A7770-D26C-4D98-97CE-30E34DA193B0}" type="datetimeFigureOut">
              <a:rPr lang="en-GB" smtClean="0"/>
              <a:pPr/>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C9F0D3-97B9-4E55-9410-F3DCEE3B6ACE}" type="slidenum">
              <a:rPr lang="en-GB" smtClean="0"/>
              <a:pPr/>
              <a:t>‹#›</a:t>
            </a:fld>
            <a:endParaRPr lang="en-GB"/>
          </a:p>
        </p:txBody>
      </p:sp>
    </p:spTree>
    <p:extLst>
      <p:ext uri="{BB962C8B-B14F-4D97-AF65-F5344CB8AC3E}">
        <p14:creationId xmlns:p14="http://schemas.microsoft.com/office/powerpoint/2010/main" val="123899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2A7770-D26C-4D98-97CE-30E34DA193B0}" type="datetimeFigureOut">
              <a:rPr lang="en-GB" smtClean="0"/>
              <a:pPr/>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C9F0D3-97B9-4E55-9410-F3DCEE3B6ACE}" type="slidenum">
              <a:rPr lang="en-GB" smtClean="0"/>
              <a:pPr/>
              <a:t>‹#›</a:t>
            </a:fld>
            <a:endParaRPr lang="en-GB"/>
          </a:p>
        </p:txBody>
      </p:sp>
    </p:spTree>
    <p:extLst>
      <p:ext uri="{BB962C8B-B14F-4D97-AF65-F5344CB8AC3E}">
        <p14:creationId xmlns:p14="http://schemas.microsoft.com/office/powerpoint/2010/main" val="377550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82A7770-D26C-4D98-97CE-30E34DA193B0}" type="datetimeFigureOut">
              <a:rPr lang="en-GB" smtClean="0"/>
              <a:pPr/>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3C9F0D3-97B9-4E55-9410-F3DCEE3B6ACE}" type="slidenum">
              <a:rPr lang="en-GB" smtClean="0"/>
              <a:pPr/>
              <a:t>‹#›</a:t>
            </a:fld>
            <a:endParaRPr lang="en-GB"/>
          </a:p>
        </p:txBody>
      </p:sp>
    </p:spTree>
    <p:extLst>
      <p:ext uri="{BB962C8B-B14F-4D97-AF65-F5344CB8AC3E}">
        <p14:creationId xmlns:p14="http://schemas.microsoft.com/office/powerpoint/2010/main" val="1961402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2A7770-D26C-4D98-97CE-30E34DA193B0}" type="datetimeFigureOut">
              <a:rPr lang="en-GB" smtClean="0"/>
              <a:pPr/>
              <a:t>07/06/2021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C9F0D3-97B9-4E55-9410-F3DCEE3B6ACE}" type="slidenum">
              <a:rPr lang="en-GB" smtClean="0"/>
              <a:pPr/>
              <a:t>‹#›</a:t>
            </a:fld>
            <a:endParaRPr lang="en-GB"/>
          </a:p>
        </p:txBody>
      </p:sp>
    </p:spTree>
    <p:extLst>
      <p:ext uri="{BB962C8B-B14F-4D97-AF65-F5344CB8AC3E}">
        <p14:creationId xmlns:p14="http://schemas.microsoft.com/office/powerpoint/2010/main" val="1936137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2A7770-D26C-4D98-97CE-30E34DA193B0}" type="datetimeFigureOut">
              <a:rPr lang="en-GB" smtClean="0"/>
              <a:pPr/>
              <a:t>07/06/2021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3C9F0D3-97B9-4E55-9410-F3DCEE3B6ACE}" type="slidenum">
              <a:rPr lang="en-GB" smtClean="0"/>
              <a:pPr/>
              <a:t>‹#›</a:t>
            </a:fld>
            <a:endParaRPr lang="en-GB"/>
          </a:p>
        </p:txBody>
      </p:sp>
    </p:spTree>
    <p:extLst>
      <p:ext uri="{BB962C8B-B14F-4D97-AF65-F5344CB8AC3E}">
        <p14:creationId xmlns:p14="http://schemas.microsoft.com/office/powerpoint/2010/main" val="1387392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2A7770-D26C-4D98-97CE-30E34DA193B0}" type="datetimeFigureOut">
              <a:rPr lang="en-GB" smtClean="0"/>
              <a:pPr/>
              <a:t>07/06/2021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3C9F0D3-97B9-4E55-9410-F3DCEE3B6ACE}" type="slidenum">
              <a:rPr lang="en-GB" smtClean="0"/>
              <a:pPr/>
              <a:t>‹#›</a:t>
            </a:fld>
            <a:endParaRPr lang="en-GB"/>
          </a:p>
        </p:txBody>
      </p:sp>
    </p:spTree>
    <p:extLst>
      <p:ext uri="{BB962C8B-B14F-4D97-AF65-F5344CB8AC3E}">
        <p14:creationId xmlns:p14="http://schemas.microsoft.com/office/powerpoint/2010/main" val="2808946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A7770-D26C-4D98-97CE-30E34DA193B0}" type="datetimeFigureOut">
              <a:rPr lang="en-GB" smtClean="0"/>
              <a:pPr/>
              <a:t>07/06/2021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3C9F0D3-97B9-4E55-9410-F3DCEE3B6ACE}" type="slidenum">
              <a:rPr lang="en-GB" smtClean="0"/>
              <a:pPr/>
              <a:t>‹#›</a:t>
            </a:fld>
            <a:endParaRPr lang="en-GB"/>
          </a:p>
        </p:txBody>
      </p:sp>
    </p:spTree>
    <p:extLst>
      <p:ext uri="{BB962C8B-B14F-4D97-AF65-F5344CB8AC3E}">
        <p14:creationId xmlns:p14="http://schemas.microsoft.com/office/powerpoint/2010/main" val="1911629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82A7770-D26C-4D98-97CE-30E34DA193B0}" type="datetimeFigureOut">
              <a:rPr lang="en-GB" smtClean="0"/>
              <a:pPr/>
              <a:t>07/06/2021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C9F0D3-97B9-4E55-9410-F3DCEE3B6ACE}" type="slidenum">
              <a:rPr lang="en-GB" smtClean="0"/>
              <a:pPr/>
              <a:t>‹#›</a:t>
            </a:fld>
            <a:endParaRPr lang="en-GB"/>
          </a:p>
        </p:txBody>
      </p:sp>
    </p:spTree>
    <p:extLst>
      <p:ext uri="{BB962C8B-B14F-4D97-AF65-F5344CB8AC3E}">
        <p14:creationId xmlns:p14="http://schemas.microsoft.com/office/powerpoint/2010/main" val="3240835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82A7770-D26C-4D98-97CE-30E34DA193B0}" type="datetimeFigureOut">
              <a:rPr lang="en-GB" smtClean="0"/>
              <a:pPr/>
              <a:t>07/06/2021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3C9F0D3-97B9-4E55-9410-F3DCEE3B6ACE}" type="slidenum">
              <a:rPr lang="en-GB" smtClean="0"/>
              <a:pPr/>
              <a:t>‹#›</a:t>
            </a:fld>
            <a:endParaRPr lang="en-GB"/>
          </a:p>
        </p:txBody>
      </p:sp>
    </p:spTree>
    <p:extLst>
      <p:ext uri="{BB962C8B-B14F-4D97-AF65-F5344CB8AC3E}">
        <p14:creationId xmlns:p14="http://schemas.microsoft.com/office/powerpoint/2010/main" val="2678950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82A7770-D26C-4D98-97CE-30E34DA193B0}" type="datetimeFigureOut">
              <a:rPr lang="en-GB" smtClean="0"/>
              <a:pPr/>
              <a:t>07/06/2021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3C9F0D3-97B9-4E55-9410-F3DCEE3B6ACE}" type="slidenum">
              <a:rPr lang="en-GB" smtClean="0"/>
              <a:pPr/>
              <a:t>‹#›</a:t>
            </a:fld>
            <a:endParaRPr lang="en-GB"/>
          </a:p>
        </p:txBody>
      </p:sp>
    </p:spTree>
    <p:extLst>
      <p:ext uri="{BB962C8B-B14F-4D97-AF65-F5344CB8AC3E}">
        <p14:creationId xmlns:p14="http://schemas.microsoft.com/office/powerpoint/2010/main" val="4848128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ectu.org/who-we-are/the-board/"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ebook.com/Fectu" TargetMode="External"/><Relationship Id="rId2" Type="http://schemas.openxmlformats.org/officeDocument/2006/relationships/hyperlink" Target="https://www.youtube.com/channel/UCO65OusJZK9lj8lLxrQhTiw"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workinganimalalliance.or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mailto:info@fectu.org"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sunkiejiarkliai.lt/" TargetMode="External"/><Relationship Id="rId2" Type="http://schemas.openxmlformats.org/officeDocument/2006/relationships/hyperlink" Target="https://kloster-lorsch.de/en/international-draft-animal-conference" TargetMode="External"/><Relationship Id="rId1" Type="http://schemas.openxmlformats.org/officeDocument/2006/relationships/slideLayout" Target="../slideLayouts/slideLayout1.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575" y="1303964"/>
            <a:ext cx="5829300" cy="457201"/>
          </a:xfrm>
        </p:spPr>
        <p:txBody>
          <a:bodyPr>
            <a:noAutofit/>
          </a:bodyPr>
          <a:lstStyle/>
          <a:p>
            <a:pPr algn="l">
              <a:lnSpc>
                <a:spcPct val="150000"/>
              </a:lnSpc>
            </a:pPr>
            <a:r>
              <a:rPr lang="en-GB" sz="1800" b="1" i="1" dirty="0">
                <a:latin typeface="+mn-lt"/>
              </a:rPr>
              <a:t>Dear members of the FECTU</a:t>
            </a:r>
            <a:endParaRPr lang="en-GB" sz="1800" dirty="0"/>
          </a:p>
        </p:txBody>
      </p:sp>
      <p:sp>
        <p:nvSpPr>
          <p:cNvPr id="3" name="Subtitle 2"/>
          <p:cNvSpPr>
            <a:spLocks noGrp="1"/>
          </p:cNvSpPr>
          <p:nvPr>
            <p:ph type="subTitle" idx="1"/>
          </p:nvPr>
        </p:nvSpPr>
        <p:spPr>
          <a:xfrm>
            <a:off x="3595816" y="1045460"/>
            <a:ext cx="3158696" cy="801873"/>
          </a:xfrm>
        </p:spPr>
        <p:txBody>
          <a:bodyPr>
            <a:normAutofit/>
          </a:bodyPr>
          <a:lstStyle/>
          <a:p>
            <a:r>
              <a:rPr lang="en-GB" b="1" dirty="0"/>
              <a:t>FECTU – INFO April 2021</a:t>
            </a:r>
          </a:p>
        </p:txBody>
      </p:sp>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bwMode="auto">
          <a:xfrm>
            <a:off x="4488025" y="248641"/>
            <a:ext cx="1374278" cy="707364"/>
          </a:xfrm>
          <a:prstGeom prst="rect">
            <a:avLst/>
          </a:prstGeom>
          <a:noFill/>
          <a:ln>
            <a:noFill/>
          </a:ln>
        </p:spPr>
      </p:pic>
      <p:sp>
        <p:nvSpPr>
          <p:cNvPr id="6" name="TextBox 5"/>
          <p:cNvSpPr txBox="1"/>
          <p:nvPr/>
        </p:nvSpPr>
        <p:spPr>
          <a:xfrm>
            <a:off x="155575" y="1735434"/>
            <a:ext cx="6175719" cy="9002464"/>
          </a:xfrm>
          <a:prstGeom prst="rect">
            <a:avLst/>
          </a:prstGeom>
          <a:noFill/>
        </p:spPr>
        <p:txBody>
          <a:bodyPr wrap="square" rtlCol="0">
            <a:spAutoFit/>
          </a:bodyPr>
          <a:lstStyle/>
          <a:p>
            <a:pPr algn="just">
              <a:lnSpc>
                <a:spcPct val="150000"/>
              </a:lnSpc>
            </a:pPr>
            <a:r>
              <a:rPr lang="en-GB" sz="1600" dirty="0"/>
              <a:t>After our online Annual General meeting last March, we would like to share with you the latest news regarding our organisation.</a:t>
            </a:r>
          </a:p>
          <a:p>
            <a:pPr algn="just">
              <a:lnSpc>
                <a:spcPct val="150000"/>
              </a:lnSpc>
            </a:pPr>
            <a:endParaRPr lang="en-GB" sz="1400" dirty="0"/>
          </a:p>
          <a:p>
            <a:pPr algn="just">
              <a:lnSpc>
                <a:spcPct val="150000"/>
              </a:lnSpc>
            </a:pPr>
            <a:r>
              <a:rPr lang="en-GB" b="1" i="1" dirty="0"/>
              <a:t>1 - New FECTU board 2021 - 2024</a:t>
            </a:r>
          </a:p>
          <a:p>
            <a:pPr algn="just">
              <a:lnSpc>
                <a:spcPct val="150000"/>
              </a:lnSpc>
            </a:pPr>
            <a:r>
              <a:rPr lang="en-GB" sz="1600" dirty="0"/>
              <a:t>The FECTU AGM elected during the 2021 AGM the new board for the 2021-2024 period. Please meet the new FECTU board on </a:t>
            </a:r>
            <a:r>
              <a:rPr lang="en-GB" sz="1600" dirty="0">
                <a:hlinkClick r:id="rId3"/>
              </a:rPr>
              <a:t>https://www.fectu.org/who-we-are/the-board/</a:t>
            </a:r>
            <a:endParaRPr lang="en-GB" sz="1600" dirty="0"/>
          </a:p>
          <a:p>
            <a:pPr algn="just">
              <a:lnSpc>
                <a:spcPct val="150000"/>
              </a:lnSpc>
            </a:pPr>
            <a:endParaRPr lang="pt-PT" sz="1600" dirty="0"/>
          </a:p>
          <a:p>
            <a:pPr algn="just">
              <a:lnSpc>
                <a:spcPct val="150000"/>
              </a:lnSpc>
            </a:pPr>
            <a:r>
              <a:rPr lang="en-GB" b="1" i="1" dirty="0"/>
              <a:t>2 - FECTU Annual fee 202O, 2021 and bank account</a:t>
            </a:r>
          </a:p>
          <a:p>
            <a:pPr algn="just">
              <a:lnSpc>
                <a:spcPct val="150000"/>
              </a:lnSpc>
            </a:pPr>
            <a:r>
              <a:rPr lang="pt-PT" sz="1600" dirty="0"/>
              <a:t>During the AGM, the FECTU board </a:t>
            </a:r>
            <a:r>
              <a:rPr lang="en-GB" sz="1600" dirty="0"/>
              <a:t>proposed to cancel the payment of the 2020 annual fee to all FECTU members, considering the current circumstances, as  a way to contribute in some way to minimize the impact of the pandemic. This proposal was voted by all members present.</a:t>
            </a:r>
          </a:p>
          <a:p>
            <a:pPr algn="just">
              <a:lnSpc>
                <a:spcPct val="150000"/>
              </a:lnSpc>
            </a:pPr>
            <a:r>
              <a:rPr lang="pt-PT" sz="1600" dirty="0"/>
              <a:t>Regarding the bank account, it was explained that FECTU was forced to close the bank account in Luxembourg, and the custody of the FECTU’s capital is now kept by the APTRAN – Portuguese Association of Animal Traction, as a FECTU board member represented by João Brandão Rodrigues. </a:t>
            </a:r>
            <a:endParaRPr lang="en-GB" sz="1600" dirty="0"/>
          </a:p>
          <a:p>
            <a:pPr algn="just">
              <a:lnSpc>
                <a:spcPct val="150000"/>
              </a:lnSpc>
            </a:pPr>
            <a:endParaRPr lang="pt-PT" sz="1600" dirty="0"/>
          </a:p>
          <a:p>
            <a:pPr algn="just">
              <a:lnSpc>
                <a:spcPct val="150000"/>
              </a:lnSpc>
            </a:pPr>
            <a:endParaRPr lang="en-GB" sz="1600" dirty="0"/>
          </a:p>
          <a:p>
            <a:pPr algn="just">
              <a:lnSpc>
                <a:spcPct val="150000"/>
              </a:lnSpc>
            </a:pPr>
            <a:endParaRPr lang="en-GB" sz="1600" b="1" i="1" dirty="0"/>
          </a:p>
          <a:p>
            <a:pPr algn="just">
              <a:lnSpc>
                <a:spcPct val="150000"/>
              </a:lnSpc>
            </a:pPr>
            <a:endParaRPr lang="en-GB" sz="1600" b="1" i="1" dirty="0"/>
          </a:p>
          <a:p>
            <a:pPr algn="just">
              <a:lnSpc>
                <a:spcPct val="150000"/>
              </a:lnSpc>
            </a:pPr>
            <a:endParaRPr lang="en-GB" sz="1600" b="1" i="1" dirty="0"/>
          </a:p>
        </p:txBody>
      </p:sp>
      <p:sp>
        <p:nvSpPr>
          <p:cNvPr id="7" name="AutoShape 2" descr="http://www.limia-arnoia.gal/wp-content/uploads/2019/12/DSC02396-scaled.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086906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634" y="691864"/>
            <a:ext cx="5915025" cy="7896082"/>
          </a:xfrm>
        </p:spPr>
        <p:txBody>
          <a:bodyPr>
            <a:normAutofit fontScale="62500" lnSpcReduction="20000"/>
          </a:bodyPr>
          <a:lstStyle/>
          <a:p>
            <a:pPr marL="0" indent="0" algn="just">
              <a:lnSpc>
                <a:spcPct val="150000"/>
              </a:lnSpc>
              <a:buNone/>
            </a:pPr>
            <a:r>
              <a:rPr lang="pt-PT" sz="2600" dirty="0"/>
              <a:t>The AGM decided that the 2021 Annual fee should remain of 120 euros, and all FECTU members should transfer the annual fee to the APTRAN bank account (Caixa Geral de Depósitos):</a:t>
            </a:r>
          </a:p>
          <a:p>
            <a:pPr marL="0" indent="0" algn="just">
              <a:lnSpc>
                <a:spcPct val="150000"/>
              </a:lnSpc>
              <a:buNone/>
            </a:pPr>
            <a:r>
              <a:rPr lang="en-GB" sz="2600" dirty="0"/>
              <a:t>IBAN </a:t>
            </a:r>
            <a:r>
              <a:rPr lang="en-GB" sz="2600" b="1" dirty="0"/>
              <a:t>PT50 0035 0471 00013646330 02</a:t>
            </a:r>
          </a:p>
          <a:p>
            <a:pPr marL="0" indent="0" algn="just">
              <a:lnSpc>
                <a:spcPct val="150000"/>
              </a:lnSpc>
              <a:buNone/>
            </a:pPr>
            <a:r>
              <a:rPr lang="en-GB" sz="2600" dirty="0"/>
              <a:t>BIC </a:t>
            </a:r>
            <a:r>
              <a:rPr lang="en-GB" sz="2600" b="1" dirty="0"/>
              <a:t>SWIFTCGDIPTPL</a:t>
            </a:r>
          </a:p>
          <a:p>
            <a:pPr marL="0" indent="0" algn="just">
              <a:lnSpc>
                <a:spcPct val="150000"/>
              </a:lnSpc>
              <a:buNone/>
            </a:pPr>
            <a:endParaRPr lang="pt-PT" sz="2600" b="1" i="1" dirty="0"/>
          </a:p>
          <a:p>
            <a:pPr marL="0" indent="0" algn="just">
              <a:lnSpc>
                <a:spcPct val="150000"/>
              </a:lnSpc>
              <a:buNone/>
            </a:pPr>
            <a:r>
              <a:rPr lang="pt-PT" sz="2900" b="1" i="1" dirty="0"/>
              <a:t>3 - </a:t>
            </a:r>
            <a:r>
              <a:rPr lang="en-GB" sz="2900" b="1" i="1" dirty="0"/>
              <a:t>Monthly webinars and </a:t>
            </a:r>
            <a:r>
              <a:rPr lang="en-GB" sz="2900" b="1" i="1" dirty="0" err="1"/>
              <a:t>Youtube</a:t>
            </a:r>
            <a:r>
              <a:rPr lang="en-GB" sz="2900" b="1" i="1" dirty="0"/>
              <a:t> channel</a:t>
            </a:r>
          </a:p>
          <a:p>
            <a:pPr marL="0" indent="0" algn="just">
              <a:lnSpc>
                <a:spcPct val="150000"/>
              </a:lnSpc>
              <a:buNone/>
            </a:pPr>
            <a:endParaRPr lang="en-GB" sz="2600" dirty="0"/>
          </a:p>
          <a:p>
            <a:pPr marL="0" indent="0" algn="just">
              <a:lnSpc>
                <a:spcPct val="150000"/>
              </a:lnSpc>
              <a:buNone/>
            </a:pPr>
            <a:r>
              <a:rPr lang="en-GB" sz="2600" dirty="0"/>
              <a:t>Since July 2020, FECTU has been promoting a monthly webinar, covering different topics focused on health and welfare of working animals, but also on different uses in all kinds of activities. These webinars will continue in 2021 and are included in the continuous training programme, as a way to share knowledge and bring together professionals from different areas, having in common the passion for animal traction and working animals.</a:t>
            </a:r>
          </a:p>
          <a:p>
            <a:pPr marL="0" indent="0" algn="just">
              <a:lnSpc>
                <a:spcPct val="150000"/>
              </a:lnSpc>
              <a:buNone/>
            </a:pPr>
            <a:r>
              <a:rPr lang="en-GB" sz="2600" dirty="0"/>
              <a:t>As a result, FECTU launched on the 20</a:t>
            </a:r>
            <a:r>
              <a:rPr lang="en-GB" sz="2600" baseline="30000" dirty="0"/>
              <a:t>th</a:t>
            </a:r>
            <a:r>
              <a:rPr lang="en-GB" sz="2600" dirty="0"/>
              <a:t> December 2020 the new YouTube channel, where all the webinars will be available. We hope you will enjoy the content of this channel! </a:t>
            </a:r>
          </a:p>
          <a:p>
            <a:pPr marL="0" indent="0" algn="just">
              <a:lnSpc>
                <a:spcPct val="150000"/>
              </a:lnSpc>
              <a:buNone/>
            </a:pPr>
            <a:r>
              <a:rPr lang="en-GB" sz="2600" b="1" i="1" dirty="0">
                <a:hlinkClick r:id="rId2"/>
              </a:rPr>
              <a:t>https://www.youtube.com/channel/UCO65OusJZK9lj8lLxrQhTiw</a:t>
            </a:r>
            <a:endParaRPr lang="en-GB" sz="2600" b="1" i="1" dirty="0"/>
          </a:p>
          <a:p>
            <a:pPr marL="0" indent="0">
              <a:lnSpc>
                <a:spcPct val="170000"/>
              </a:lnSpc>
              <a:buNone/>
            </a:pPr>
            <a:r>
              <a:rPr lang="pt-PT" sz="2600" dirty="0"/>
              <a:t>Please follow the information regarding the </a:t>
            </a:r>
            <a:r>
              <a:rPr lang="pt-PT" sz="2600"/>
              <a:t>next webinars </a:t>
            </a:r>
            <a:r>
              <a:rPr lang="pt-PT" sz="2600" dirty="0"/>
              <a:t>on our facebook page </a:t>
            </a:r>
            <a:r>
              <a:rPr lang="pt-PT" sz="2600" dirty="0">
                <a:hlinkClick r:id="rId3"/>
              </a:rPr>
              <a:t>https://www.facebook.com/Fectu</a:t>
            </a:r>
            <a:endParaRPr lang="pt-PT" sz="2600" dirty="0"/>
          </a:p>
          <a:p>
            <a:pPr marL="0" indent="0">
              <a:lnSpc>
                <a:spcPct val="170000"/>
              </a:lnSpc>
              <a:buNone/>
            </a:pPr>
            <a:endParaRPr lang="en-GB" sz="2600" dirty="0"/>
          </a:p>
        </p:txBody>
      </p:sp>
      <p:pic>
        <p:nvPicPr>
          <p:cNvPr id="4" name="Picture 2" descr="Conheça os 10 vídeos mais importantes do YouTube - Aldei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9287" y="2408495"/>
            <a:ext cx="2381657" cy="1483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789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7974" y="416906"/>
            <a:ext cx="6175719" cy="9371796"/>
          </a:xfrm>
          <a:prstGeom prst="rect">
            <a:avLst/>
          </a:prstGeom>
          <a:noFill/>
        </p:spPr>
        <p:txBody>
          <a:bodyPr wrap="square" rtlCol="0">
            <a:spAutoFit/>
          </a:bodyPr>
          <a:lstStyle/>
          <a:p>
            <a:pPr algn="just">
              <a:lnSpc>
                <a:spcPct val="150000"/>
              </a:lnSpc>
            </a:pPr>
            <a:r>
              <a:rPr lang="en-GB" b="1" i="1" dirty="0"/>
              <a:t>4 - FECTU became a member of the Working Animal Alliance</a:t>
            </a:r>
          </a:p>
          <a:p>
            <a:pPr algn="just">
              <a:lnSpc>
                <a:spcPct val="150000"/>
              </a:lnSpc>
            </a:pPr>
            <a:r>
              <a:rPr lang="en-GB" sz="1600" dirty="0"/>
              <a:t>FECTU became a member of the WAA, last March. The Working Animals Alliance (WAA) is a strategic coalition of stakeholders seeking to raise awareness of the contribution working animals make towards achieving the United Nations Sustainable Development Goals (SDGs).</a:t>
            </a:r>
          </a:p>
          <a:p>
            <a:pPr algn="just">
              <a:lnSpc>
                <a:spcPct val="150000"/>
              </a:lnSpc>
            </a:pPr>
            <a:r>
              <a:rPr lang="pt-PT" sz="1600" dirty="0"/>
              <a:t>More info at </a:t>
            </a:r>
            <a:r>
              <a:rPr lang="pt-PT" sz="1600" dirty="0">
                <a:hlinkClick r:id="rId2"/>
              </a:rPr>
              <a:t>https://www.workinganimalalliance.org/</a:t>
            </a:r>
            <a:endParaRPr lang="pt-PT" sz="1600" dirty="0"/>
          </a:p>
          <a:p>
            <a:pPr algn="just">
              <a:lnSpc>
                <a:spcPct val="150000"/>
              </a:lnSpc>
            </a:pPr>
            <a:endParaRPr lang="pt-PT" sz="1600" dirty="0"/>
          </a:p>
          <a:p>
            <a:pPr algn="just">
              <a:lnSpc>
                <a:spcPct val="150000"/>
              </a:lnSpc>
            </a:pPr>
            <a:endParaRPr lang="pt-PT" sz="1600" dirty="0"/>
          </a:p>
          <a:p>
            <a:pPr algn="just">
              <a:lnSpc>
                <a:spcPct val="150000"/>
              </a:lnSpc>
            </a:pPr>
            <a:endParaRPr lang="pt-PT" sz="1600" dirty="0"/>
          </a:p>
          <a:p>
            <a:pPr algn="just">
              <a:lnSpc>
                <a:spcPct val="150000"/>
              </a:lnSpc>
            </a:pPr>
            <a:endParaRPr lang="pt-PT" sz="1600" dirty="0"/>
          </a:p>
          <a:p>
            <a:pPr algn="just">
              <a:lnSpc>
                <a:spcPct val="150000"/>
              </a:lnSpc>
            </a:pPr>
            <a:endParaRPr lang="pt-PT" sz="1600" dirty="0"/>
          </a:p>
          <a:p>
            <a:pPr algn="just">
              <a:lnSpc>
                <a:spcPct val="150000"/>
              </a:lnSpc>
            </a:pPr>
            <a:endParaRPr lang="pt-PT" sz="1600" dirty="0"/>
          </a:p>
          <a:p>
            <a:pPr algn="just">
              <a:lnSpc>
                <a:spcPct val="150000"/>
              </a:lnSpc>
            </a:pPr>
            <a:endParaRPr lang="pt-PT" sz="1600" dirty="0"/>
          </a:p>
          <a:p>
            <a:pPr algn="just">
              <a:lnSpc>
                <a:spcPct val="150000"/>
              </a:lnSpc>
            </a:pPr>
            <a:endParaRPr lang="pt-PT" sz="1600" dirty="0"/>
          </a:p>
          <a:p>
            <a:pPr algn="just">
              <a:lnSpc>
                <a:spcPct val="150000"/>
              </a:lnSpc>
            </a:pPr>
            <a:endParaRPr lang="pt-PT" sz="1600" dirty="0"/>
          </a:p>
          <a:p>
            <a:pPr algn="just">
              <a:lnSpc>
                <a:spcPct val="150000"/>
              </a:lnSpc>
            </a:pPr>
            <a:endParaRPr lang="pt-PT" sz="1600" dirty="0"/>
          </a:p>
          <a:p>
            <a:pPr algn="just">
              <a:lnSpc>
                <a:spcPct val="150000"/>
              </a:lnSpc>
            </a:pPr>
            <a:endParaRPr lang="pt-PT" sz="1600" dirty="0"/>
          </a:p>
          <a:p>
            <a:pPr algn="just">
              <a:lnSpc>
                <a:spcPct val="150000"/>
              </a:lnSpc>
            </a:pPr>
            <a:endParaRPr lang="pt-PT" sz="1600" dirty="0"/>
          </a:p>
          <a:p>
            <a:pPr algn="just">
              <a:lnSpc>
                <a:spcPct val="150000"/>
              </a:lnSpc>
            </a:pPr>
            <a:r>
              <a:rPr lang="en-GB" sz="1600" b="1" i="1" dirty="0"/>
              <a:t>5 - FECTU annual grant </a:t>
            </a:r>
          </a:p>
          <a:p>
            <a:pPr algn="just">
              <a:lnSpc>
                <a:spcPct val="150000"/>
              </a:lnSpc>
            </a:pPr>
            <a:r>
              <a:rPr lang="pt-PT" sz="1600" dirty="0"/>
              <a:t>The AGM decided to attribute the 2021 annual grant to the Dansk Køre Forbund, our member from Denmark, as a contribution to the </a:t>
            </a:r>
            <a:r>
              <a:rPr lang="pt-PT" sz="1600" b="1" i="1" dirty="0"/>
              <a:t>2021 European Ploughing Championship.</a:t>
            </a:r>
          </a:p>
          <a:p>
            <a:pPr algn="just">
              <a:lnSpc>
                <a:spcPct val="150000"/>
              </a:lnSpc>
            </a:pPr>
            <a:endParaRPr lang="pt-PT" sz="1600" dirty="0"/>
          </a:p>
          <a:p>
            <a:pPr algn="just">
              <a:lnSpc>
                <a:spcPct val="150000"/>
              </a:lnSpc>
            </a:pPr>
            <a:endParaRPr lang="en-GB" sz="1600" dirty="0"/>
          </a:p>
          <a:p>
            <a:pPr algn="just">
              <a:lnSpc>
                <a:spcPct val="150000"/>
              </a:lnSpc>
            </a:pPr>
            <a:endParaRPr lang="en-GB" sz="1400" dirty="0"/>
          </a:p>
        </p:txBody>
      </p:sp>
      <p:sp>
        <p:nvSpPr>
          <p:cNvPr id="7" name="AutoShape 2" descr="http://www.limia-arnoia.gal/wp-content/uploads/2019/12/DSC02396-scaled.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8" name="Picture 2" descr="Working Animal Allian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4634" y="2991517"/>
            <a:ext cx="3622398" cy="3622399"/>
          </a:xfrm>
          <a:prstGeom prst="rect">
            <a:avLst/>
          </a:prstGeom>
          <a:noFill/>
          <a:extLst>
            <a:ext uri="{909E8E84-426E-40DD-AFC4-6F175D3DCCD1}">
              <a14:hiddenFill xmlns:a14="http://schemas.microsoft.com/office/drawing/2010/main">
                <a:solidFill>
                  <a:srgbClr val="FFFFFF"/>
                </a:solidFill>
              </a14:hiddenFill>
            </a:ext>
          </a:extLst>
        </p:spPr>
      </p:pic>
      <p:sp>
        <p:nvSpPr>
          <p:cNvPr id="2" name="Subtitle 1"/>
          <p:cNvSpPr>
            <a:spLocks noGrp="1"/>
          </p:cNvSpPr>
          <p:nvPr>
            <p:ph type="subTitle" idx="1"/>
          </p:nvPr>
        </p:nvSpPr>
        <p:spPr/>
        <p:txBody>
          <a:bodyPr/>
          <a:lstStyle/>
          <a:p>
            <a:endParaRPr lang="en-GB"/>
          </a:p>
        </p:txBody>
      </p:sp>
    </p:spTree>
    <p:extLst>
      <p:ext uri="{BB962C8B-B14F-4D97-AF65-F5344CB8AC3E}">
        <p14:creationId xmlns:p14="http://schemas.microsoft.com/office/powerpoint/2010/main" val="3614392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7975" y="482568"/>
            <a:ext cx="6175719" cy="8263801"/>
          </a:xfrm>
          <a:prstGeom prst="rect">
            <a:avLst/>
          </a:prstGeom>
          <a:noFill/>
        </p:spPr>
        <p:txBody>
          <a:bodyPr wrap="square" rtlCol="0">
            <a:spAutoFit/>
          </a:bodyPr>
          <a:lstStyle/>
          <a:p>
            <a:pPr algn="just">
              <a:lnSpc>
                <a:spcPct val="150000"/>
              </a:lnSpc>
            </a:pPr>
            <a:r>
              <a:rPr lang="en-GB" b="1" i="1" dirty="0"/>
              <a:t>6 - FECTU working groups</a:t>
            </a:r>
          </a:p>
          <a:p>
            <a:pPr algn="just">
              <a:lnSpc>
                <a:spcPct val="150000"/>
              </a:lnSpc>
            </a:pPr>
            <a:r>
              <a:rPr lang="en-GB" sz="1600" dirty="0"/>
              <a:t>The FECTU AGM approved the creation of four </a:t>
            </a:r>
            <a:r>
              <a:rPr lang="en-GB" sz="1600" b="1" dirty="0"/>
              <a:t>working groups focused on animal traction</a:t>
            </a:r>
            <a:r>
              <a:rPr lang="en-GB" sz="1600" dirty="0"/>
              <a:t>, as a way to promote joint work among the FECTU members.</a:t>
            </a:r>
          </a:p>
          <a:p>
            <a:pPr algn="just">
              <a:lnSpc>
                <a:spcPct val="150000"/>
              </a:lnSpc>
            </a:pPr>
            <a:r>
              <a:rPr lang="en-GB" sz="1600" dirty="0"/>
              <a:t>Four initial working groups were created:</a:t>
            </a:r>
          </a:p>
          <a:p>
            <a:pPr marL="285750" indent="-285750" algn="just">
              <a:lnSpc>
                <a:spcPct val="150000"/>
              </a:lnSpc>
              <a:buFontTx/>
              <a:buChar char="-"/>
            </a:pPr>
            <a:r>
              <a:rPr lang="en-GB" sz="1600" i="1" dirty="0"/>
              <a:t>Innovation and technology;</a:t>
            </a:r>
          </a:p>
          <a:p>
            <a:pPr marL="285750" indent="-285750" algn="just">
              <a:lnSpc>
                <a:spcPct val="150000"/>
              </a:lnSpc>
              <a:buFontTx/>
              <a:buChar char="-"/>
            </a:pPr>
            <a:r>
              <a:rPr lang="en-GB" sz="1600" i="1" dirty="0"/>
              <a:t>Efficient use of natural resources (water, soil, energy);</a:t>
            </a:r>
          </a:p>
          <a:p>
            <a:pPr marL="285750" indent="-285750" algn="just">
              <a:lnSpc>
                <a:spcPct val="150000"/>
              </a:lnSpc>
              <a:buFontTx/>
              <a:buChar char="-"/>
            </a:pPr>
            <a:r>
              <a:rPr lang="en-GB" sz="1600" i="1" dirty="0"/>
              <a:t>Economy and society;</a:t>
            </a:r>
          </a:p>
          <a:p>
            <a:pPr marL="285750" indent="-285750" algn="just">
              <a:lnSpc>
                <a:spcPct val="150000"/>
              </a:lnSpc>
              <a:buFontTx/>
              <a:buChar char="-"/>
            </a:pPr>
            <a:r>
              <a:rPr lang="en-GB" sz="1600" i="1" dirty="0"/>
              <a:t>Animal welfare.</a:t>
            </a:r>
          </a:p>
          <a:p>
            <a:pPr algn="just">
              <a:lnSpc>
                <a:spcPct val="150000"/>
              </a:lnSpc>
            </a:pPr>
            <a:r>
              <a:rPr lang="en-GB" sz="1600" dirty="0"/>
              <a:t>The idea of these groups is to stimulate discussion and sharing of experiences and knowledge, promoting the emergence of critical mass and the development of new projects involving the FECTU members.</a:t>
            </a:r>
          </a:p>
          <a:p>
            <a:pPr algn="just">
              <a:lnSpc>
                <a:spcPct val="150000"/>
              </a:lnSpc>
            </a:pPr>
            <a:r>
              <a:rPr lang="en-GB" sz="1600" dirty="0"/>
              <a:t>A FECTU board member acts as interim coordinator, while the FECTU members join these working groups and organise themselves. </a:t>
            </a:r>
          </a:p>
          <a:p>
            <a:pPr algn="just">
              <a:lnSpc>
                <a:spcPct val="150000"/>
              </a:lnSpc>
            </a:pPr>
            <a:r>
              <a:rPr lang="en-GB" sz="1600" dirty="0"/>
              <a:t>Members who would like to join any of the working groups, please contact directly the FECTU board using the </a:t>
            </a:r>
            <a:r>
              <a:rPr lang="en-GB" sz="1600" dirty="0">
                <a:hlinkClick r:id="rId2"/>
              </a:rPr>
              <a:t>info@fectu.org</a:t>
            </a:r>
            <a:r>
              <a:rPr lang="en-GB" sz="1600" dirty="0"/>
              <a:t> e-mail.</a:t>
            </a:r>
          </a:p>
          <a:p>
            <a:pPr algn="just">
              <a:lnSpc>
                <a:spcPct val="150000"/>
              </a:lnSpc>
            </a:pPr>
            <a:endParaRPr lang="pt-PT" sz="1600" dirty="0"/>
          </a:p>
          <a:p>
            <a:pPr algn="just">
              <a:lnSpc>
                <a:spcPct val="150000"/>
              </a:lnSpc>
            </a:pPr>
            <a:r>
              <a:rPr lang="en-GB" b="1" i="1" dirty="0"/>
              <a:t>7 - </a:t>
            </a:r>
            <a:r>
              <a:rPr lang="en-GB" b="1" i="1" dirty="0" err="1"/>
              <a:t>PferdeStark</a:t>
            </a:r>
            <a:r>
              <a:rPr lang="en-GB" b="1" i="1" dirty="0"/>
              <a:t> 2021 cancelled</a:t>
            </a:r>
          </a:p>
          <a:p>
            <a:pPr algn="just">
              <a:lnSpc>
                <a:spcPct val="150000"/>
              </a:lnSpc>
            </a:pPr>
            <a:r>
              <a:rPr lang="en-GB" sz="1600" dirty="0"/>
              <a:t>Unfortunately, and due to the probable difficulties linked to Covid-19 the organizers of the </a:t>
            </a:r>
            <a:r>
              <a:rPr lang="en-GB" sz="1600" i="1" dirty="0" err="1"/>
              <a:t>PferdeStark</a:t>
            </a:r>
            <a:r>
              <a:rPr lang="en-GB" sz="1600" dirty="0"/>
              <a:t> decided to cancel the event for 2021. The next edition is planned for August 2023.</a:t>
            </a:r>
          </a:p>
          <a:p>
            <a:pPr algn="just">
              <a:lnSpc>
                <a:spcPct val="150000"/>
              </a:lnSpc>
            </a:pPr>
            <a:endParaRPr lang="pt-PT" sz="1600" dirty="0"/>
          </a:p>
        </p:txBody>
      </p:sp>
      <p:sp>
        <p:nvSpPr>
          <p:cNvPr id="7" name="AutoShape 2" descr="http://www.limia-arnoia.gal/wp-content/uploads/2019/12/DSC02396-scaled.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121637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1140" y="346587"/>
            <a:ext cx="6175719" cy="7941854"/>
          </a:xfrm>
          <a:prstGeom prst="rect">
            <a:avLst/>
          </a:prstGeom>
          <a:noFill/>
        </p:spPr>
        <p:txBody>
          <a:bodyPr wrap="square" rtlCol="0">
            <a:spAutoFit/>
          </a:bodyPr>
          <a:lstStyle/>
          <a:p>
            <a:pPr algn="just">
              <a:lnSpc>
                <a:spcPct val="150000"/>
              </a:lnSpc>
            </a:pPr>
            <a:r>
              <a:rPr lang="en-GB" b="1" i="1" dirty="0"/>
              <a:t>8 -  Conference Draft Animals in the Past, Present and Future</a:t>
            </a:r>
          </a:p>
          <a:p>
            <a:pPr algn="just">
              <a:lnSpc>
                <a:spcPct val="150000"/>
              </a:lnSpc>
            </a:pPr>
            <a:r>
              <a:rPr lang="en-GB" sz="1450" dirty="0"/>
              <a:t>On the 8</a:t>
            </a:r>
            <a:r>
              <a:rPr lang="en-GB" sz="1450" baseline="30000" dirty="0"/>
              <a:t>th</a:t>
            </a:r>
            <a:r>
              <a:rPr lang="en-GB" sz="1450" dirty="0"/>
              <a:t> and 9</a:t>
            </a:r>
            <a:r>
              <a:rPr lang="en-GB" sz="1450" baseline="30000" dirty="0"/>
              <a:t>th</a:t>
            </a:r>
            <a:r>
              <a:rPr lang="en-GB" sz="1450" dirty="0"/>
              <a:t> of May an online conference focused on </a:t>
            </a:r>
            <a:r>
              <a:rPr lang="en-GB" sz="1600" b="1" i="1" dirty="0"/>
              <a:t>Draft Animals in the Past, Present and Future </a:t>
            </a:r>
            <a:r>
              <a:rPr lang="en-GB" sz="1600" dirty="0"/>
              <a:t>will take place.</a:t>
            </a:r>
          </a:p>
          <a:p>
            <a:pPr algn="just">
              <a:lnSpc>
                <a:spcPct val="150000"/>
              </a:lnSpc>
            </a:pPr>
            <a:r>
              <a:rPr lang="pt-PT" sz="1600" dirty="0"/>
              <a:t>FECTU will be involved through a presentation focused on Animal Traction in the XXI century: challenges, threats and opportunities, and an active participation in the final round table.</a:t>
            </a:r>
          </a:p>
          <a:p>
            <a:pPr algn="just">
              <a:lnSpc>
                <a:spcPct val="150000"/>
              </a:lnSpc>
            </a:pPr>
            <a:r>
              <a:rPr lang="pt-PT" sz="1600" dirty="0"/>
              <a:t>More info at </a:t>
            </a:r>
            <a:r>
              <a:rPr lang="pt-PT" sz="1600" dirty="0">
                <a:hlinkClick r:id="rId2"/>
              </a:rPr>
              <a:t>https://kloster-lorsch.de/en/international-draft-animal-conference</a:t>
            </a:r>
            <a:endParaRPr lang="pt-PT" sz="1600" dirty="0"/>
          </a:p>
          <a:p>
            <a:pPr algn="just">
              <a:lnSpc>
                <a:spcPct val="150000"/>
              </a:lnSpc>
            </a:pPr>
            <a:endParaRPr lang="pt-PT" sz="1600" dirty="0"/>
          </a:p>
          <a:p>
            <a:pPr algn="just">
              <a:lnSpc>
                <a:spcPct val="150000"/>
              </a:lnSpc>
            </a:pPr>
            <a:r>
              <a:rPr lang="pt-PT" sz="1600" b="1" i="1" dirty="0"/>
              <a:t>9 - New FECTU member</a:t>
            </a:r>
          </a:p>
          <a:p>
            <a:pPr algn="just">
              <a:lnSpc>
                <a:spcPct val="150000"/>
              </a:lnSpc>
            </a:pPr>
            <a:r>
              <a:rPr lang="en-GB" sz="1600" dirty="0"/>
              <a:t>The </a:t>
            </a:r>
            <a:r>
              <a:rPr lang="en-GB" sz="1600" b="1" i="1" dirty="0"/>
              <a:t>Lithuanian Draft Horse Breeders Association </a:t>
            </a:r>
            <a:r>
              <a:rPr lang="en-GB" sz="1600" dirty="0"/>
              <a:t>is the new FECTU member, increasing our member list to 22 organisations, from 15 European Countries.</a:t>
            </a:r>
          </a:p>
          <a:p>
            <a:pPr algn="just">
              <a:lnSpc>
                <a:spcPct val="150000"/>
              </a:lnSpc>
            </a:pPr>
            <a:r>
              <a:rPr lang="en-GB" sz="1600" b="1" i="1" dirty="0">
                <a:hlinkClick r:id="rId3"/>
              </a:rPr>
              <a:t>https://www.sunkiejiarkliai.lt/</a:t>
            </a:r>
            <a:r>
              <a:rPr lang="en-GB" sz="1600" b="1" i="1" dirty="0"/>
              <a:t> </a:t>
            </a:r>
            <a:endParaRPr lang="pt-PT" sz="1600" b="1" i="1" dirty="0"/>
          </a:p>
          <a:p>
            <a:pPr algn="just">
              <a:lnSpc>
                <a:spcPct val="150000"/>
              </a:lnSpc>
            </a:pPr>
            <a:endParaRPr lang="pt-PT" sz="1600" dirty="0"/>
          </a:p>
          <a:p>
            <a:pPr algn="just">
              <a:lnSpc>
                <a:spcPct val="150000"/>
              </a:lnSpc>
            </a:pPr>
            <a:endParaRPr lang="en-GB" sz="1450" dirty="0"/>
          </a:p>
          <a:p>
            <a:pPr algn="just">
              <a:lnSpc>
                <a:spcPct val="150000"/>
              </a:lnSpc>
            </a:pPr>
            <a:endParaRPr lang="en-GB" sz="1450" dirty="0"/>
          </a:p>
          <a:p>
            <a:pPr algn="just">
              <a:lnSpc>
                <a:spcPct val="150000"/>
              </a:lnSpc>
            </a:pPr>
            <a:r>
              <a:rPr lang="en-GB" sz="1450" dirty="0"/>
              <a:t>On behalf of the FECTU board</a:t>
            </a:r>
          </a:p>
          <a:p>
            <a:pPr algn="just">
              <a:lnSpc>
                <a:spcPct val="150000"/>
              </a:lnSpc>
            </a:pPr>
            <a:endParaRPr lang="en-GB" sz="1400" b="1" dirty="0"/>
          </a:p>
          <a:p>
            <a:pPr algn="just">
              <a:lnSpc>
                <a:spcPct val="150000"/>
              </a:lnSpc>
            </a:pPr>
            <a:endParaRPr lang="en-GB" sz="1400" b="1" dirty="0"/>
          </a:p>
          <a:p>
            <a:pPr algn="just">
              <a:lnSpc>
                <a:spcPct val="150000"/>
              </a:lnSpc>
            </a:pPr>
            <a:endParaRPr lang="en-GB" sz="1400" b="1" dirty="0"/>
          </a:p>
          <a:p>
            <a:pPr algn="just">
              <a:lnSpc>
                <a:spcPct val="150000"/>
              </a:lnSpc>
            </a:pPr>
            <a:endParaRPr lang="en-GB" sz="1400" dirty="0"/>
          </a:p>
        </p:txBody>
      </p:sp>
      <p:sp>
        <p:nvSpPr>
          <p:cNvPr id="7" name="AutoShape 2" descr="http://www.limia-arnoia.gal/wp-content/uploads/2019/12/DSC02396-scaled.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9" name="Picture 8"/>
          <p:cNvPicPr/>
          <p:nvPr/>
        </p:nvPicPr>
        <p:blipFill>
          <a:blip r:embed="rId4"/>
          <a:stretch>
            <a:fillRect/>
          </a:stretch>
        </p:blipFill>
        <p:spPr>
          <a:xfrm>
            <a:off x="2723635" y="7134526"/>
            <a:ext cx="1905000" cy="341312"/>
          </a:xfrm>
          <a:prstGeom prst="rect">
            <a:avLst/>
          </a:prstGeom>
        </p:spPr>
      </p:pic>
    </p:spTree>
    <p:extLst>
      <p:ext uri="{BB962C8B-B14F-4D97-AF65-F5344CB8AC3E}">
        <p14:creationId xmlns:p14="http://schemas.microsoft.com/office/powerpoint/2010/main" val="251826820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7397DACAF67E849B3B7790D7F96201B" ma:contentTypeVersion="13" ma:contentTypeDescription="Create a new document." ma:contentTypeScope="" ma:versionID="ba4ff1880fe472f541aacb8fc2750078">
  <xsd:schema xmlns:xsd="http://www.w3.org/2001/XMLSchema" xmlns:xs="http://www.w3.org/2001/XMLSchema" xmlns:p="http://schemas.microsoft.com/office/2006/metadata/properties" xmlns:ns3="4b4a8ab1-498d-4136-989c-0bc0ace1da06" xmlns:ns4="0295121f-3712-49bf-aa36-b9c3eace819e" targetNamespace="http://schemas.microsoft.com/office/2006/metadata/properties" ma:root="true" ma:fieldsID="1e0d1365012d40c28418977f423dd144" ns3:_="" ns4:_="">
    <xsd:import namespace="4b4a8ab1-498d-4136-989c-0bc0ace1da06"/>
    <xsd:import namespace="0295121f-3712-49bf-aa36-b9c3eace819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8ab1-498d-4136-989c-0bc0ace1da0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295121f-3712-49bf-aa36-b9c3eace819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1B607F-B99A-470F-BD44-FC8641A8AEA0}">
  <ds:schemaRefs>
    <ds:schemaRef ds:uri="http://schemas.microsoft.com/office/2006/documentManagement/types"/>
    <ds:schemaRef ds:uri="http://schemas.microsoft.com/office/2006/metadata/properties"/>
    <ds:schemaRef ds:uri="http://purl.org/dc/terms/"/>
    <ds:schemaRef ds:uri="http://purl.org/dc/dcmitype/"/>
    <ds:schemaRef ds:uri="http://www.w3.org/XML/1998/namespace"/>
    <ds:schemaRef ds:uri="http://purl.org/dc/elements/1.1/"/>
    <ds:schemaRef ds:uri="http://schemas.microsoft.com/office/infopath/2007/PartnerControls"/>
    <ds:schemaRef ds:uri="http://schemas.openxmlformats.org/package/2006/metadata/core-properties"/>
    <ds:schemaRef ds:uri="0295121f-3712-49bf-aa36-b9c3eace819e"/>
    <ds:schemaRef ds:uri="4b4a8ab1-498d-4136-989c-0bc0ace1da06"/>
  </ds:schemaRefs>
</ds:datastoreItem>
</file>

<file path=customXml/itemProps2.xml><?xml version="1.0" encoding="utf-8"?>
<ds:datastoreItem xmlns:ds="http://schemas.openxmlformats.org/officeDocument/2006/customXml" ds:itemID="{CDF34521-8F3C-4556-A02F-B1CAC8F4FCAA}">
  <ds:schemaRefs>
    <ds:schemaRef ds:uri="http://schemas.microsoft.com/sharepoint/v3/contenttype/forms"/>
  </ds:schemaRefs>
</ds:datastoreItem>
</file>

<file path=customXml/itemProps3.xml><?xml version="1.0" encoding="utf-8"?>
<ds:datastoreItem xmlns:ds="http://schemas.openxmlformats.org/officeDocument/2006/customXml" ds:itemID="{37595B70-D357-49E9-8510-03C0713AB8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8ab1-498d-4136-989c-0bc0ace1da06"/>
    <ds:schemaRef ds:uri="0295121f-3712-49bf-aa36-b9c3eace81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790</Words>
  <Application>Microsoft Office PowerPoint</Application>
  <PresentationFormat>Bildspel på skärmen (4:3)</PresentationFormat>
  <Paragraphs>68</Paragraphs>
  <Slides>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5</vt:i4>
      </vt:variant>
    </vt:vector>
  </HeadingPairs>
  <TitlesOfParts>
    <vt:vector size="9" baseType="lpstr">
      <vt:lpstr>Arial</vt:lpstr>
      <vt:lpstr>Calibri</vt:lpstr>
      <vt:lpstr>Calibri Light</vt:lpstr>
      <vt:lpstr>Office Theme</vt:lpstr>
      <vt:lpstr>Dear members of the FECTU</vt:lpstr>
      <vt:lpstr>PowerPoint-presentation</vt:lpstr>
      <vt:lpstr>PowerPoint-presentation</vt:lpstr>
      <vt:lpstr>PowerPoint-presentation</vt:lpstr>
      <vt:lpstr>PowerPoint-presentation</vt:lpstr>
    </vt:vector>
  </TitlesOfParts>
  <Company>The Donkey Sanctuary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members of the FECTU</dc:title>
  <dc:creator>Joao Rodrigues</dc:creator>
  <cp:lastModifiedBy>Lars</cp:lastModifiedBy>
  <cp:revision>66</cp:revision>
  <dcterms:created xsi:type="dcterms:W3CDTF">2019-12-23T15:28:30Z</dcterms:created>
  <dcterms:modified xsi:type="dcterms:W3CDTF">2021-06-07T17:41:30Z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0x01010067397DACAF67E849B3B7790D7F96201B</vt:lpwstr>
  </property>
</Properties>
</file>